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1EDC4D0-4420-440D-980E-6659F891D449}" type="datetimeFigureOut">
              <a:rPr lang="ar-IQ" smtClean="0"/>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3306742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1EDC4D0-4420-440D-980E-6659F891D449}" type="datetimeFigureOut">
              <a:rPr lang="ar-IQ" smtClean="0"/>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3789220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1EDC4D0-4420-440D-980E-6659F891D449}" type="datetimeFigureOut">
              <a:rPr lang="ar-IQ" smtClean="0"/>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3372864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1EDC4D0-4420-440D-980E-6659F891D449}" type="datetimeFigureOut">
              <a:rPr lang="ar-IQ" smtClean="0"/>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4114322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1EDC4D0-4420-440D-980E-6659F891D449}" type="datetimeFigureOut">
              <a:rPr lang="ar-IQ" smtClean="0"/>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4100572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1EDC4D0-4420-440D-980E-6659F891D449}" type="datetimeFigureOut">
              <a:rPr lang="ar-IQ" smtClean="0"/>
              <a:t>08/04/1440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4077554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1EDC4D0-4420-440D-980E-6659F891D449}" type="datetimeFigureOut">
              <a:rPr lang="ar-IQ" smtClean="0"/>
              <a:t>08/04/1440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773488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1EDC4D0-4420-440D-980E-6659F891D449}" type="datetimeFigureOut">
              <a:rPr lang="ar-IQ" smtClean="0"/>
              <a:t>08/04/1440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2705329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1EDC4D0-4420-440D-980E-6659F891D449}" type="datetimeFigureOut">
              <a:rPr lang="ar-IQ" smtClean="0"/>
              <a:t>08/04/1440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1101958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1EDC4D0-4420-440D-980E-6659F891D449}" type="datetimeFigureOut">
              <a:rPr lang="ar-IQ" smtClean="0"/>
              <a:t>08/04/1440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1403569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1EDC4D0-4420-440D-980E-6659F891D449}" type="datetimeFigureOut">
              <a:rPr lang="ar-IQ" smtClean="0"/>
              <a:t>08/04/1440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670821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1EDC4D0-4420-440D-980E-6659F891D449}" type="datetimeFigureOut">
              <a:rPr lang="ar-IQ" smtClean="0"/>
              <a:t>08/04/1440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EDF9106-E62B-4A5A-B5E1-583B534607B9}" type="slidenum">
              <a:rPr lang="ar-IQ" smtClean="0"/>
              <a:t>‹#›</a:t>
            </a:fld>
            <a:endParaRPr lang="ar-IQ"/>
          </a:p>
        </p:txBody>
      </p:sp>
    </p:spTree>
    <p:extLst>
      <p:ext uri="{BB962C8B-B14F-4D97-AF65-F5344CB8AC3E}">
        <p14:creationId xmlns:p14="http://schemas.microsoft.com/office/powerpoint/2010/main" val="1036448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txBox="1">
            <a:spLocks/>
          </p:cNvSpPr>
          <p:nvPr/>
        </p:nvSpPr>
        <p:spPr>
          <a:xfrm>
            <a:off x="251520" y="1340768"/>
            <a:ext cx="8586688" cy="5112568"/>
          </a:xfrm>
          <a:prstGeom prst="rect">
            <a:avLst/>
          </a:prstGeom>
        </p:spPr>
        <p:txBody>
          <a:bodyPr vert="horz" lIns="91440" tIns="45720" rIns="91440" bIns="45720" rtlCol="1"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endParaRPr lang="ar-IQ" sz="3600" dirty="0"/>
          </a:p>
        </p:txBody>
      </p:sp>
      <p:sp>
        <p:nvSpPr>
          <p:cNvPr id="5" name="عنوان 4"/>
          <p:cNvSpPr>
            <a:spLocks noGrp="1"/>
          </p:cNvSpPr>
          <p:nvPr>
            <p:ph type="ctrTitle"/>
          </p:nvPr>
        </p:nvSpPr>
        <p:spPr>
          <a:xfrm>
            <a:off x="251520" y="188640"/>
            <a:ext cx="8276456" cy="6264696"/>
          </a:xfrm>
        </p:spPr>
        <p:txBody>
          <a:bodyPr>
            <a:noAutofit/>
          </a:bodyPr>
          <a:lstStyle/>
          <a:p>
            <a:r>
              <a:rPr lang="ar-IQ" sz="2400" dirty="0"/>
              <a:t>جامعة البصرة</a:t>
            </a:r>
            <a:r>
              <a:rPr lang="en-US" sz="2400" dirty="0"/>
              <a:t/>
            </a:r>
            <a:br>
              <a:rPr lang="en-US" sz="2400" dirty="0"/>
            </a:br>
            <a:r>
              <a:rPr lang="ar-IQ" sz="2400" dirty="0"/>
              <a:t>كلية التربية البدنية وعلوم الرياضة</a:t>
            </a:r>
            <a:r>
              <a:rPr lang="en-US" sz="2400" dirty="0"/>
              <a:t/>
            </a:r>
            <a:br>
              <a:rPr lang="en-US" sz="2400" dirty="0"/>
            </a:br>
            <a:r>
              <a:rPr lang="ar-IQ" sz="2400" dirty="0"/>
              <a:t>الدراسات العليا</a:t>
            </a:r>
            <a:r>
              <a:rPr lang="en-US" sz="2400" dirty="0"/>
              <a:t/>
            </a:r>
            <a:br>
              <a:rPr lang="en-US" sz="2400" dirty="0"/>
            </a:br>
            <a:r>
              <a:rPr lang="ar-IQ" sz="2400" dirty="0"/>
              <a:t> </a:t>
            </a:r>
            <a:r>
              <a:rPr lang="en-US" sz="2400" dirty="0"/>
              <a:t/>
            </a:r>
            <a:br>
              <a:rPr lang="en-US" sz="2400" dirty="0"/>
            </a:br>
            <a:r>
              <a:rPr lang="ar-IQ" sz="2400" dirty="0"/>
              <a:t>التدريب الذهني</a:t>
            </a:r>
            <a:r>
              <a:rPr lang="en-US" sz="2400" dirty="0"/>
              <a:t/>
            </a:r>
            <a:br>
              <a:rPr lang="en-US" sz="2400" dirty="0"/>
            </a:br>
            <a:r>
              <a:rPr lang="ar-IQ" sz="2400" dirty="0"/>
              <a:t>  </a:t>
            </a:r>
            <a:r>
              <a:rPr lang="en-US" sz="2400" dirty="0"/>
              <a:t/>
            </a:r>
            <a:br>
              <a:rPr lang="en-US" sz="2400" dirty="0"/>
            </a:br>
            <a:r>
              <a:rPr lang="ar-IQ" sz="2400" dirty="0"/>
              <a:t> </a:t>
            </a:r>
            <a:r>
              <a:rPr lang="en-US" sz="2400" dirty="0"/>
              <a:t/>
            </a:r>
            <a:br>
              <a:rPr lang="en-US" sz="2400" dirty="0"/>
            </a:br>
            <a:r>
              <a:rPr lang="ar-IQ" sz="2400" dirty="0"/>
              <a:t>اعداد</a:t>
            </a:r>
            <a:r>
              <a:rPr lang="en-US" sz="2400" dirty="0"/>
              <a:t/>
            </a:r>
            <a:br>
              <a:rPr lang="en-US" sz="2400" dirty="0"/>
            </a:br>
            <a:r>
              <a:rPr lang="ar-IQ" sz="2400" dirty="0"/>
              <a:t> </a:t>
            </a:r>
            <a:r>
              <a:rPr lang="en-US" sz="2400" dirty="0"/>
              <a:t/>
            </a:r>
            <a:br>
              <a:rPr lang="en-US" sz="2400" dirty="0"/>
            </a:br>
            <a:r>
              <a:rPr lang="ar-IQ" sz="2400" dirty="0"/>
              <a:t>الأستاذ الدكتور</a:t>
            </a:r>
            <a:r>
              <a:rPr lang="en-US" sz="2400" dirty="0"/>
              <a:t/>
            </a:r>
            <a:br>
              <a:rPr lang="en-US" sz="2400" dirty="0"/>
            </a:br>
            <a:r>
              <a:rPr lang="ar-IQ" sz="2400" b="1" dirty="0"/>
              <a:t>  محمد عنيسي الكعبي</a:t>
            </a:r>
            <a:r>
              <a:rPr lang="en-US" sz="2400" dirty="0"/>
              <a:t/>
            </a:r>
            <a:br>
              <a:rPr lang="en-US" sz="2400" dirty="0"/>
            </a:br>
            <a:r>
              <a:rPr lang="ar-IQ" sz="2400" b="1" dirty="0"/>
              <a:t> </a:t>
            </a:r>
            <a:r>
              <a:rPr lang="en-US" sz="2400" dirty="0"/>
              <a:t/>
            </a:r>
            <a:br>
              <a:rPr lang="en-US" sz="2400" dirty="0"/>
            </a:br>
            <a:r>
              <a:rPr lang="en-US" sz="2400" dirty="0" smtClean="0"/>
              <a:t>2018              </a:t>
            </a:r>
            <a:endParaRPr lang="en-US" sz="2400" dirty="0"/>
          </a:p>
        </p:txBody>
      </p:sp>
    </p:spTree>
    <p:extLst>
      <p:ext uri="{BB962C8B-B14F-4D97-AF65-F5344CB8AC3E}">
        <p14:creationId xmlns:p14="http://schemas.microsoft.com/office/powerpoint/2010/main" val="3055789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466730"/>
          </a:xfrm>
        </p:spPr>
        <p:txBody>
          <a:bodyPr>
            <a:noAutofit/>
          </a:bodyPr>
          <a:lstStyle/>
          <a:p>
            <a:r>
              <a:rPr lang="ar-IQ" sz="1800" dirty="0"/>
              <a:t>التدريب الذهني  : هو عملية اداء المهارة كاملة ولكن بدون اشارات حسية الى العضلات المنظمة للأداء .</a:t>
            </a:r>
            <a:r>
              <a:rPr lang="en-US" sz="1800" dirty="0"/>
              <a:t/>
            </a:r>
            <a:br>
              <a:rPr lang="en-US" sz="1800" dirty="0"/>
            </a:br>
            <a:r>
              <a:rPr lang="ar-IQ" sz="1800" dirty="0"/>
              <a:t>وهو تصور المهارة ذهنيا واعادة هذا التصور لمرات عديدة بغية تخزين المهارة ذهنيا لرفع مستوى اداء المهارة او المحافظة عليها .</a:t>
            </a:r>
            <a:r>
              <a:rPr lang="en-US" sz="1800" dirty="0"/>
              <a:t/>
            </a:r>
            <a:br>
              <a:rPr lang="en-US" sz="1800" dirty="0"/>
            </a:br>
            <a:r>
              <a:rPr lang="ar-IQ" sz="1800" dirty="0"/>
              <a:t>وهو : عملية الاداء من خلال استخدام المهارات العقلية ومنها :</a:t>
            </a:r>
            <a:r>
              <a:rPr lang="en-US" sz="1800" dirty="0"/>
              <a:t/>
            </a:r>
            <a:br>
              <a:rPr lang="en-US" sz="1800" dirty="0"/>
            </a:br>
            <a:r>
              <a:rPr lang="ar-IQ" sz="1800" dirty="0"/>
              <a:t>التصور العقلي , التفكير , الاسترخاء والتنفس العميق , تركيز الانتباه ,محاكاة الذات او الايحاء الذاتي او </a:t>
            </a:r>
            <a:r>
              <a:rPr lang="ar-IQ" sz="1800" dirty="0" err="1"/>
              <a:t>التامل</a:t>
            </a:r>
            <a:r>
              <a:rPr lang="ar-IQ" sz="1800" dirty="0"/>
              <a:t>.</a:t>
            </a:r>
            <a:r>
              <a:rPr lang="en-US" sz="1800" dirty="0"/>
              <a:t/>
            </a:r>
            <a:br>
              <a:rPr lang="en-US" sz="1800" dirty="0"/>
            </a:br>
            <a:r>
              <a:rPr lang="ar-IQ" sz="1800" dirty="0"/>
              <a:t>ويعد التدريب الذهني نوع من التدريب الهادف للوصول الى حالة الاداء المثالي من خلال تطوير وتنمية المهارات العقلية مع القدرة على اعادة التكرار لتثبيت التحكم في الاداء .</a:t>
            </a:r>
            <a:r>
              <a:rPr lang="en-US" sz="1800" dirty="0"/>
              <a:t/>
            </a:r>
            <a:br>
              <a:rPr lang="en-US" sz="1800" dirty="0"/>
            </a:br>
            <a:r>
              <a:rPr lang="ar-IQ" sz="1800" dirty="0"/>
              <a:t>   وهو نشاط ذهني من شانه ان يساعد على نشاط حركي متكامل .</a:t>
            </a:r>
            <a:r>
              <a:rPr lang="en-US" sz="1800" dirty="0"/>
              <a:t/>
            </a:r>
            <a:br>
              <a:rPr lang="en-US" sz="1800" dirty="0"/>
            </a:br>
            <a:r>
              <a:rPr lang="ar-IQ" sz="1800" dirty="0"/>
              <a:t>وقد مرت تسمية التدريب الذهني بمراحل متعددة اذ اطلق عليه الاسترجاع وسمي بالتدريب المطلق وكذلك سمي بالتدريب التصوري تم تحولت التسمية الى التصور العقلي ثم الممارسة العقلية واخيرا تحول الى التدريب الذهني .</a:t>
            </a:r>
            <a:r>
              <a:rPr lang="en-US" sz="1800" dirty="0"/>
              <a:t/>
            </a:r>
            <a:br>
              <a:rPr lang="en-US" sz="1800" dirty="0"/>
            </a:br>
            <a:r>
              <a:rPr lang="ar-IQ" sz="1800" dirty="0"/>
              <a:t> </a:t>
            </a:r>
            <a:r>
              <a:rPr lang="en-US" sz="1800" dirty="0"/>
              <a:t/>
            </a:r>
            <a:br>
              <a:rPr lang="en-US" sz="1800" dirty="0"/>
            </a:br>
            <a:r>
              <a:rPr lang="ar-IQ" sz="1800" b="1" dirty="0"/>
              <a:t>محتوى التدريب الذهني :</a:t>
            </a:r>
            <a:r>
              <a:rPr lang="en-US" sz="1800" dirty="0"/>
              <a:t/>
            </a:r>
            <a:br>
              <a:rPr lang="en-US" sz="1800" dirty="0"/>
            </a:br>
            <a:r>
              <a:rPr lang="ar-IQ" sz="1800" dirty="0"/>
              <a:t>يتضمن التدريب الذهني بعض الابعاد المهمة التي تشكل الاطار العام لهذا النوع من التدريب الذي يميزه عن غيره من التدريبات وتشمل :</a:t>
            </a:r>
            <a:r>
              <a:rPr lang="en-US" sz="1800" dirty="0"/>
              <a:t/>
            </a:r>
            <a:br>
              <a:rPr lang="en-US" sz="1800" dirty="0"/>
            </a:br>
            <a:r>
              <a:rPr lang="ar-IQ" sz="1800" dirty="0"/>
              <a:t>1-التدريب الجيد على الاسترخاء .</a:t>
            </a:r>
            <a:r>
              <a:rPr lang="en-US" sz="1800" dirty="0"/>
              <a:t/>
            </a:r>
            <a:br>
              <a:rPr lang="en-US" sz="1800" dirty="0"/>
            </a:br>
            <a:r>
              <a:rPr lang="ar-IQ" sz="1800" dirty="0"/>
              <a:t>2-استرجاع المهارة من الذاكرة .</a:t>
            </a:r>
            <a:r>
              <a:rPr lang="en-US" sz="1800" dirty="0"/>
              <a:t/>
            </a:r>
            <a:br>
              <a:rPr lang="en-US" sz="1800" dirty="0"/>
            </a:br>
            <a:r>
              <a:rPr lang="ar-IQ" sz="1800" dirty="0"/>
              <a:t>3-التعرف على الصفات النفسية ( المهارات النفسية ).</a:t>
            </a:r>
            <a:r>
              <a:rPr lang="en-US" sz="1800" dirty="0"/>
              <a:t/>
            </a:r>
            <a:br>
              <a:rPr lang="en-US" sz="1800" dirty="0"/>
            </a:br>
            <a:r>
              <a:rPr lang="ar-IQ" sz="1800" dirty="0"/>
              <a:t>4-التدريب على تركيز الانتباه والتصور الحركي .</a:t>
            </a:r>
            <a:r>
              <a:rPr lang="en-US" sz="1800" dirty="0"/>
              <a:t/>
            </a:r>
            <a:br>
              <a:rPr lang="en-US" sz="1800" dirty="0"/>
            </a:br>
            <a:r>
              <a:rPr lang="ar-IQ" sz="1800" dirty="0"/>
              <a:t>5-التدريب على ابعاد الافكار الغريبة عن الموضوع .</a:t>
            </a:r>
            <a:r>
              <a:rPr lang="en-US" sz="1800" dirty="0"/>
              <a:t/>
            </a:r>
            <a:br>
              <a:rPr lang="en-US" sz="1800" dirty="0"/>
            </a:br>
            <a:r>
              <a:rPr lang="ar-IQ" sz="1800" dirty="0"/>
              <a:t>6-محاولة التخلص من الاخطاء من خلال الاعادة والتكرار.</a:t>
            </a:r>
            <a:endParaRPr lang="en-US" sz="1800" dirty="0"/>
          </a:p>
        </p:txBody>
      </p:sp>
    </p:spTree>
    <p:extLst>
      <p:ext uri="{BB962C8B-B14F-4D97-AF65-F5344CB8AC3E}">
        <p14:creationId xmlns:p14="http://schemas.microsoft.com/office/powerpoint/2010/main" val="1494338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457200" y="274638"/>
            <a:ext cx="8229600" cy="6466730"/>
          </a:xfrm>
        </p:spPr>
        <p:txBody>
          <a:bodyPr>
            <a:noAutofit/>
          </a:bodyPr>
          <a:lstStyle/>
          <a:p>
            <a:r>
              <a:rPr lang="ar-IQ" sz="1800" b="1" dirty="0"/>
              <a:t>انواع التدريب الذهني :</a:t>
            </a:r>
            <a:r>
              <a:rPr lang="en-US" sz="1800" dirty="0"/>
              <a:t/>
            </a:r>
            <a:br>
              <a:rPr lang="en-US" sz="1800" dirty="0"/>
            </a:br>
            <a:r>
              <a:rPr lang="ar-IQ" sz="1800" b="1" dirty="0"/>
              <a:t>1-التدريب الذهني المباشر (الداخلي )</a:t>
            </a:r>
            <a:r>
              <a:rPr lang="en-US" sz="1800" dirty="0"/>
              <a:t/>
            </a:r>
            <a:br>
              <a:rPr lang="en-US" sz="1800" dirty="0"/>
            </a:br>
            <a:r>
              <a:rPr lang="ar-IQ" sz="1800" dirty="0"/>
              <a:t> ومعناه ان الرياضي يقوم بتصور واستحضار المهارة التي قام بأدائها بنفسه ومن خلالها يستطيع ان يتدرب ذهنيا للوصل الى الاداء الافضل .</a:t>
            </a:r>
            <a:r>
              <a:rPr lang="en-US" sz="1800" dirty="0"/>
              <a:t/>
            </a:r>
            <a:br>
              <a:rPr lang="en-US" sz="1800" dirty="0"/>
            </a:br>
            <a:r>
              <a:rPr lang="ar-IQ" sz="1800" dirty="0"/>
              <a:t>وبعبارة اخرى ان اللاعب يستحضر الصورة الذهنية لأداء مهارات معينة اكتسبها وتعلمها ,فهي نابعة من داخلة وليس من الخارج .</a:t>
            </a:r>
            <a:r>
              <a:rPr lang="en-US" sz="1800" dirty="0"/>
              <a:t/>
            </a:r>
            <a:br>
              <a:rPr lang="en-US" sz="1800" dirty="0"/>
            </a:br>
            <a:r>
              <a:rPr lang="ar-IQ" sz="1800" dirty="0"/>
              <a:t>ومن خلال هذا التدريب يستطيع الرياضي التعرف على جميع العمليات المصاحبة للمهارة من شعور واحساس وانفعالات ومن ثم يستطيع اجراء تقييم للذات لغرض عزل السلبيات ومحاولة التخلص منها .</a:t>
            </a:r>
            <a:r>
              <a:rPr lang="en-US" sz="1800" dirty="0"/>
              <a:t/>
            </a:r>
            <a:br>
              <a:rPr lang="en-US" sz="1800" dirty="0"/>
            </a:br>
            <a:r>
              <a:rPr lang="ar-IQ" sz="1800" b="1" dirty="0"/>
              <a:t> </a:t>
            </a:r>
            <a:r>
              <a:rPr lang="en-US" sz="1800" dirty="0"/>
              <a:t/>
            </a:r>
            <a:br>
              <a:rPr lang="en-US" sz="1800" dirty="0"/>
            </a:br>
            <a:r>
              <a:rPr lang="ar-IQ" sz="1800" b="1" dirty="0"/>
              <a:t>2التدريب الذهني غير المباشر (الخارجي ) </a:t>
            </a:r>
            <a:r>
              <a:rPr lang="en-US" sz="1800" dirty="0"/>
              <a:t/>
            </a:r>
            <a:br>
              <a:rPr lang="en-US" sz="1800" dirty="0"/>
            </a:br>
            <a:r>
              <a:rPr lang="ar-IQ" sz="1800" dirty="0"/>
              <a:t>  ويتم من خلال مشاهدة الرياضي لمهارة معينة من الغير سواء كان مدرب او زميل او من خلال اجهزة العرض ويقوم الرياضي بخزن المهارة في ذهنه ثم يطبق التدريب الذهني عليها وذلك باسترجاعها وتكرارها والاستفادة منها بالشكل المطلوب </a:t>
            </a:r>
            <a:r>
              <a:rPr lang="en-US" sz="1800" dirty="0"/>
              <a:t/>
            </a:r>
            <a:br>
              <a:rPr lang="en-US" sz="1800" dirty="0"/>
            </a:br>
            <a:r>
              <a:rPr lang="ar-IQ" sz="1800" dirty="0"/>
              <a:t> </a:t>
            </a:r>
            <a:r>
              <a:rPr lang="en-US" sz="1800" dirty="0"/>
              <a:t/>
            </a:r>
            <a:br>
              <a:rPr lang="en-US" sz="1800" dirty="0"/>
            </a:br>
            <a:r>
              <a:rPr lang="ar-IQ" sz="1800" b="1" dirty="0"/>
              <a:t>مجالات التدريب الذهني :</a:t>
            </a:r>
            <a:r>
              <a:rPr lang="en-US" sz="1800" dirty="0"/>
              <a:t/>
            </a:r>
            <a:br>
              <a:rPr lang="en-US" sz="1800" dirty="0"/>
            </a:br>
            <a:r>
              <a:rPr lang="ar-IQ" sz="1800" dirty="0"/>
              <a:t>1-المجال البدني :وذلك من خلال الإعادة الذهنية للتمرينات التي تنمي الصفات البدنية والصفات الحركية .</a:t>
            </a:r>
            <a:r>
              <a:rPr lang="en-US" sz="1800" dirty="0"/>
              <a:t/>
            </a:r>
            <a:br>
              <a:rPr lang="en-US" sz="1800" dirty="0"/>
            </a:br>
            <a:r>
              <a:rPr lang="ar-IQ" sz="1800" dirty="0"/>
              <a:t>2-المجال </a:t>
            </a:r>
            <a:r>
              <a:rPr lang="ar-IQ" sz="1800" dirty="0" err="1"/>
              <a:t>المهاري</a:t>
            </a:r>
            <a:r>
              <a:rPr lang="ar-IQ" sz="1800" dirty="0"/>
              <a:t> : يتم التدريب الذهني هنا باسترجاع المهارة التي قام بأدائها او شاهدها من قبل الغير فيقوم بتطبيقها ذهنيا وكما تقدم .</a:t>
            </a:r>
            <a:r>
              <a:rPr lang="en-US" sz="1800" dirty="0"/>
              <a:t/>
            </a:r>
            <a:br>
              <a:rPr lang="en-US" sz="1800" dirty="0"/>
            </a:br>
            <a:r>
              <a:rPr lang="ar-IQ" sz="1800" dirty="0"/>
              <a:t>3-المجال </a:t>
            </a:r>
            <a:r>
              <a:rPr lang="ar-IQ" sz="1800" dirty="0" err="1"/>
              <a:t>الخططي</a:t>
            </a:r>
            <a:r>
              <a:rPr lang="ar-IQ" sz="1800" dirty="0"/>
              <a:t> :من خلال المستوى الذي يمتلكه الرياضي من القدرات العقلية يستطيع الرياضي ان يقوم بتطبيق الخطة المطلوبة ذهنيا كما لو كان داخل الملعب .</a:t>
            </a:r>
            <a:r>
              <a:rPr lang="en-US" sz="1800" dirty="0"/>
              <a:t/>
            </a:r>
            <a:br>
              <a:rPr lang="en-US" sz="1800" dirty="0"/>
            </a:br>
            <a:r>
              <a:rPr lang="ar-IQ" sz="1800" dirty="0"/>
              <a:t>4-المجال النفسي :وهذا يعتمد بالدرجة الاساسية على نضوج المهارات النفسية ووضوحها عندها يستطيع ان يتدرب ذهنيا على المواقف النفسية المختلفة التي من الممكن ان يتعرض لها الرياضي اثناء </a:t>
            </a:r>
            <a:endParaRPr lang="en-US" sz="1800" dirty="0"/>
          </a:p>
        </p:txBody>
      </p:sp>
    </p:spTree>
    <p:extLst>
      <p:ext uri="{BB962C8B-B14F-4D97-AF65-F5344CB8AC3E}">
        <p14:creationId xmlns:p14="http://schemas.microsoft.com/office/powerpoint/2010/main" val="477886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457200" y="274638"/>
            <a:ext cx="8229600" cy="6466730"/>
          </a:xfrm>
        </p:spPr>
        <p:txBody>
          <a:bodyPr>
            <a:noAutofit/>
          </a:bodyPr>
          <a:lstStyle/>
          <a:p>
            <a:r>
              <a:rPr lang="ar-IQ" sz="2000" dirty="0"/>
              <a:t>الضغوط النفسية وتجاوز الانفعالات الزائدة من خلال تذكر مواقف سابقه استطاع هو او غيره ان يتجاوزها ,كذلك يستطيع ان يتدرب على مهارة الثقة بالنفس وهكذا.</a:t>
            </a:r>
            <a:r>
              <a:rPr lang="en-US" sz="2000" dirty="0"/>
              <a:t/>
            </a:r>
            <a:br>
              <a:rPr lang="en-US" sz="2000" dirty="0"/>
            </a:br>
            <a:r>
              <a:rPr lang="ar-IQ" sz="2000" dirty="0"/>
              <a:t>فالتدريب الذهني يسهم في اكتساب الكثير من الصفات الحسنة ويساعد على ترك الصفات السيئة </a:t>
            </a:r>
            <a:r>
              <a:rPr lang="en-US" sz="2000" dirty="0"/>
              <a:t/>
            </a:r>
            <a:br>
              <a:rPr lang="en-US" sz="2000" dirty="0"/>
            </a:br>
            <a:r>
              <a:rPr lang="ar-IQ" sz="2000" b="1" dirty="0"/>
              <a:t>شروط التدريب الذهني :</a:t>
            </a:r>
            <a:r>
              <a:rPr lang="en-US" sz="2000" dirty="0"/>
              <a:t/>
            </a:r>
            <a:br>
              <a:rPr lang="en-US" sz="2000" dirty="0"/>
            </a:br>
            <a:r>
              <a:rPr lang="ar-IQ" sz="2000" b="1" dirty="0"/>
              <a:t>1-الاتجاه الايجابي :</a:t>
            </a:r>
            <a:r>
              <a:rPr lang="ar-IQ" sz="2000" dirty="0"/>
              <a:t>اي انه لابد ان يكون الرياضي على قناعة تامة بالدور الذي سيساهم به التدريب الذهني في تطوير مستوى المهارة او المحافظة عليها وهذا الاتجاه الايجابي يساعد الرياضي على تحمل مشاق التدريب الذهني .</a:t>
            </a:r>
            <a:r>
              <a:rPr lang="en-US" sz="2000" dirty="0"/>
              <a:t/>
            </a:r>
            <a:br>
              <a:rPr lang="en-US" sz="2000" dirty="0"/>
            </a:br>
            <a:r>
              <a:rPr lang="ar-IQ" sz="2000" dirty="0"/>
              <a:t> </a:t>
            </a:r>
            <a:r>
              <a:rPr lang="en-US" sz="2000" dirty="0"/>
              <a:t/>
            </a:r>
            <a:br>
              <a:rPr lang="en-US" sz="2000" dirty="0"/>
            </a:br>
            <a:r>
              <a:rPr lang="ar-IQ" sz="2000" b="1" dirty="0"/>
              <a:t>2-الاداء الصحيح :</a:t>
            </a:r>
            <a:r>
              <a:rPr lang="ar-IQ" sz="2000" dirty="0"/>
              <a:t>ومعناه ان يمارس الرياضي المهارة بصورة كاملة وبأداء صحيح حيث يساهم ذلك في تعميق العلاقة بين المثير والاستجابة الامر الذي يؤدي الى تحسين الاداء الحركي .</a:t>
            </a:r>
            <a:r>
              <a:rPr lang="en-US" sz="2000" dirty="0"/>
              <a:t/>
            </a:r>
            <a:br>
              <a:rPr lang="en-US" sz="2000" dirty="0"/>
            </a:br>
            <a:r>
              <a:rPr lang="ar-IQ" sz="2000" b="1" dirty="0"/>
              <a:t>3-الايقاع الحركي :</a:t>
            </a:r>
            <a:r>
              <a:rPr lang="ar-IQ" sz="2000" dirty="0"/>
              <a:t>وهو التجانس في الاداء الذي يحصل عند اداء المهارة فلا بد ان يكون التدريب الذهني في نفس السرعة والايقاع الحركي للمهارة المطلوب تطويرها فاذا كانت السرعة بطيئة او تفوق سرعة المهارة فسوف يحصل خطا في الاداء .</a:t>
            </a:r>
            <a:r>
              <a:rPr lang="en-US" sz="2000" dirty="0"/>
              <a:t/>
            </a:r>
            <a:br>
              <a:rPr lang="en-US" sz="2000" dirty="0"/>
            </a:br>
            <a:r>
              <a:rPr lang="ar-IQ" sz="2000" dirty="0"/>
              <a:t> </a:t>
            </a:r>
            <a:r>
              <a:rPr lang="en-US" sz="2000" dirty="0"/>
              <a:t/>
            </a:r>
            <a:br>
              <a:rPr lang="en-US" sz="2000" dirty="0"/>
            </a:br>
            <a:r>
              <a:rPr lang="ar-IQ" sz="2000" b="1" dirty="0"/>
              <a:t>4-الفروق الفردية في الذكاء :</a:t>
            </a:r>
            <a:r>
              <a:rPr lang="ar-IQ" sz="2000" dirty="0"/>
              <a:t>يحتاج التدريب الذهني الى مستوى عالي من الذكاء وكلما كان الرياضي يتمتع بدرجة عالية من الذكاء كانت الاستفادة من التدريب الذهني اكثر بخلاف اللاعب الذي يكون مستوى ذكاؤه بسيط فانه سوف يعاني اثناء التدريب الذهني لان التدريب الذهني يعتمد على عمليات عقلية معقدة .</a:t>
            </a:r>
            <a:r>
              <a:rPr lang="en-US" sz="2000" dirty="0"/>
              <a:t/>
            </a:r>
            <a:br>
              <a:rPr lang="en-US" sz="2000" dirty="0"/>
            </a:br>
            <a:r>
              <a:rPr lang="ar-IQ" sz="2000" b="1" dirty="0"/>
              <a:t>5-الانتظام في التدريب :</a:t>
            </a:r>
            <a:r>
              <a:rPr lang="ar-IQ" sz="2000" dirty="0"/>
              <a:t>لا يختلف التدريب الذهني عن غيره من التدريبات في حاجته الى التواصل والانتظام وتتابع الفترات التدريبية وكلما كان التدريب الذهني منتظم ووفق برنامج مرسوم كانت نتائجه اكثر نجاحا واقرب الى تحقيق الاهداف المطلوبة .</a:t>
            </a:r>
            <a:endParaRPr lang="en-US" sz="2000" dirty="0"/>
          </a:p>
        </p:txBody>
      </p:sp>
    </p:spTree>
    <p:extLst>
      <p:ext uri="{BB962C8B-B14F-4D97-AF65-F5344CB8AC3E}">
        <p14:creationId xmlns:p14="http://schemas.microsoft.com/office/powerpoint/2010/main" val="3048971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05680" y="274638"/>
            <a:ext cx="8686800" cy="5962674"/>
          </a:xfrm>
        </p:spPr>
        <p:txBody>
          <a:bodyPr>
            <a:noAutofit/>
          </a:bodyPr>
          <a:lstStyle/>
          <a:p>
            <a:r>
              <a:rPr lang="ar-IQ" sz="2000" b="1" dirty="0"/>
              <a:t>علاقة التدريب الذهني مع الخبرات الحسية السابقة </a:t>
            </a:r>
            <a:r>
              <a:rPr lang="en-US" sz="2000" dirty="0"/>
              <a:t/>
            </a:r>
            <a:br>
              <a:rPr lang="en-US" sz="2000" dirty="0"/>
            </a:br>
            <a:r>
              <a:rPr lang="ar-IQ" sz="2000" dirty="0"/>
              <a:t>ان اكثر المحاولات في هذا المجال تركزت على العلاقة الظاهرية بين عملية التصور وعملية الاحساس .</a:t>
            </a:r>
            <a:r>
              <a:rPr lang="en-US" sz="2000" dirty="0"/>
              <a:t/>
            </a:r>
            <a:br>
              <a:rPr lang="en-US" sz="2000" dirty="0"/>
            </a:br>
            <a:r>
              <a:rPr lang="ar-IQ" sz="2000" dirty="0"/>
              <a:t>ان التصور يعتمد على الخبرات الحسية بغض النظر عن وجود المادة المطلوب تصورها .وقد درس الكثيرون مبدا التصور البصري وعلاقته بالخبرات الحسية السابقة .فبجانب المدخلات الحسية لغرض بناء صورة هناك ارتباط اخر يولد التصور وهي المعلومات الحسية المخزونة في الذاكرة. وعلى هذا الاساس فان التصور يعتمد على عمليتين :</a:t>
            </a:r>
            <a:r>
              <a:rPr lang="en-US" sz="2000" dirty="0"/>
              <a:t/>
            </a:r>
            <a:br>
              <a:rPr lang="en-US" sz="2000" dirty="0"/>
            </a:br>
            <a:r>
              <a:rPr lang="ar-IQ" sz="2000" dirty="0"/>
              <a:t>الصورة الخارجية والتي تدخل عن طريق الحواس .</a:t>
            </a:r>
            <a:r>
              <a:rPr lang="en-US" sz="2000" dirty="0"/>
              <a:t/>
            </a:r>
            <a:br>
              <a:rPr lang="en-US" sz="2000" dirty="0"/>
            </a:br>
            <a:r>
              <a:rPr lang="ar-IQ" sz="2000" dirty="0"/>
              <a:t>وما هو موجود في الذاكرة المخزونة والمرتبطة مع هذه الصورة .</a:t>
            </a:r>
            <a:r>
              <a:rPr lang="en-US" sz="2000" dirty="0"/>
              <a:t/>
            </a:r>
            <a:br>
              <a:rPr lang="en-US" sz="2000" dirty="0"/>
            </a:br>
            <a:r>
              <a:rPr lang="ar-IQ" sz="2000" dirty="0"/>
              <a:t>ان البحوث التي وجهت العناية في مجال التصور توصلت الى ان العمليات العصبية التي في مجموعة عصبية معينة تعطي لهذه المجموعة العصبية قدرة الاحساس بالتصور ونقل هذه الصورة الى مراكز عليا في الدماغ ومن خلال دراسات تحليل النشاط الكهربائي الفسيولوجي او عن طريق قياس جريان الدم في الدماغ اتضح ان مراكز الدماغ تتأثر بالجانبين (الاحساس والتصور) بالحجم نفسه فضلا عن ذلك كان المرضى الذين يعانون من بعض المشاكل الدماغية يعانون ايضا من تشوش في عملية التصور.</a:t>
            </a:r>
            <a:r>
              <a:rPr lang="en-US" sz="2000" dirty="0"/>
              <a:t/>
            </a:r>
            <a:br>
              <a:rPr lang="en-US" sz="2000" dirty="0"/>
            </a:br>
            <a:r>
              <a:rPr lang="ar-IQ" sz="2000" dirty="0"/>
              <a:t> </a:t>
            </a:r>
            <a:r>
              <a:rPr lang="en-US" sz="2000" dirty="0"/>
              <a:t/>
            </a:r>
            <a:br>
              <a:rPr lang="en-US" sz="2000" dirty="0"/>
            </a:br>
            <a:r>
              <a:rPr lang="ar-IQ" sz="2000" b="1" dirty="0"/>
              <a:t>اهمية التدريب الذهني :</a:t>
            </a:r>
            <a:r>
              <a:rPr lang="en-US" sz="2000" dirty="0"/>
              <a:t/>
            </a:r>
            <a:br>
              <a:rPr lang="en-US" sz="2000" dirty="0"/>
            </a:br>
            <a:r>
              <a:rPr lang="ar-IQ" sz="2000" dirty="0"/>
              <a:t>1.يدخل في عملية تعلم المهارة واتقانها.</a:t>
            </a:r>
            <a:r>
              <a:rPr lang="en-US" sz="2000" dirty="0"/>
              <a:t/>
            </a:r>
            <a:br>
              <a:rPr lang="en-US" sz="2000" dirty="0"/>
            </a:br>
            <a:r>
              <a:rPr lang="ar-IQ" sz="2000" dirty="0"/>
              <a:t>2.يساهم في عزل التفكير عن كل ما لا يخص الاداء المطلوب</a:t>
            </a:r>
            <a:r>
              <a:rPr lang="en-US" sz="2000" dirty="0"/>
              <a:t/>
            </a:r>
            <a:br>
              <a:rPr lang="en-US" sz="2000" dirty="0"/>
            </a:br>
            <a:r>
              <a:rPr lang="ar-IQ" sz="2000" dirty="0"/>
              <a:t>3.التدريب الذهني مهم جدا للناشئين واهمية هنا اكثر من المتقدمين</a:t>
            </a:r>
            <a:r>
              <a:rPr lang="en-US" sz="2000" dirty="0"/>
              <a:t/>
            </a:r>
            <a:br>
              <a:rPr lang="en-US" sz="2000" dirty="0"/>
            </a:br>
            <a:r>
              <a:rPr lang="ar-IQ" sz="2000" dirty="0"/>
              <a:t>4.يساهم التدريب الذهني في ضبط الانفعالات كما مر.</a:t>
            </a:r>
            <a:endParaRPr lang="en-US" sz="2000" dirty="0"/>
          </a:p>
        </p:txBody>
      </p:sp>
    </p:spTree>
    <p:extLst>
      <p:ext uri="{BB962C8B-B14F-4D97-AF65-F5344CB8AC3E}">
        <p14:creationId xmlns:p14="http://schemas.microsoft.com/office/powerpoint/2010/main" val="2948290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205680" y="274638"/>
            <a:ext cx="8686800" cy="6394722"/>
          </a:xfrm>
        </p:spPr>
        <p:txBody>
          <a:bodyPr>
            <a:noAutofit/>
          </a:bodyPr>
          <a:lstStyle/>
          <a:p>
            <a:r>
              <a:rPr lang="ar-IQ" sz="2000" b="1" dirty="0"/>
              <a:t>نظريات التدريب الذهني :</a:t>
            </a:r>
            <a:r>
              <a:rPr lang="en-US" sz="2000" dirty="0"/>
              <a:t/>
            </a:r>
            <a:br>
              <a:rPr lang="en-US" sz="2000" dirty="0"/>
            </a:br>
            <a:r>
              <a:rPr lang="ar-IQ" sz="2000" b="1" dirty="0"/>
              <a:t>1-نظرية الاطار المرجعي :</a:t>
            </a:r>
            <a:r>
              <a:rPr lang="ar-IQ" sz="2000" dirty="0"/>
              <a:t>وهي تشير الى انه يجب على المتعلم ان يكون قادرا على فهم المهارة ككل اذا كان يود ان يحسن اداؤها .</a:t>
            </a:r>
            <a:r>
              <a:rPr lang="en-US" sz="2000" dirty="0"/>
              <a:t/>
            </a:r>
            <a:br>
              <a:rPr lang="en-US" sz="2000" dirty="0"/>
            </a:br>
            <a:r>
              <a:rPr lang="ar-IQ" sz="2000" dirty="0"/>
              <a:t>اي يجب ان يوجه انتباه المتعلم الى الاطار العام للمهارة اكثر من تفاصيلها .</a:t>
            </a:r>
            <a:r>
              <a:rPr lang="en-US" sz="2000" dirty="0"/>
              <a:t/>
            </a:r>
            <a:br>
              <a:rPr lang="en-US" sz="2000" dirty="0"/>
            </a:br>
            <a:r>
              <a:rPr lang="ar-IQ" sz="2000" dirty="0"/>
              <a:t>ومن هنا تأتي اهمية التدريب في كونه يمكن ان يسهم في مساعدة المتعلم على تكوين الاطار المرجعي العام للمهارة.</a:t>
            </a:r>
            <a:r>
              <a:rPr lang="en-US" sz="2000" dirty="0"/>
              <a:t/>
            </a:r>
            <a:br>
              <a:rPr lang="en-US" sz="2000" dirty="0"/>
            </a:br>
            <a:r>
              <a:rPr lang="ar-IQ" sz="2000" b="1" dirty="0"/>
              <a:t>2- نظرية التنفس عصبية –عضلية :</a:t>
            </a:r>
            <a:r>
              <a:rPr lang="ar-IQ" sz="2000" dirty="0"/>
              <a:t> اي ان التدريب الذهني عبارة عن تفكير مرتبط عصبي عضلي .</a:t>
            </a:r>
            <a:r>
              <a:rPr lang="en-US" sz="2000" dirty="0"/>
              <a:t/>
            </a:r>
            <a:br>
              <a:rPr lang="en-US" sz="2000" dirty="0"/>
            </a:br>
            <a:r>
              <a:rPr lang="ar-IQ" sz="2000" dirty="0"/>
              <a:t>وتفسير هذه النظرية عند حدوث تأثير التدريب العقلي عند التصور العقلي للمهارة تحدث استثارة للعضلات المشاركة في هذه المهارة تؤدي الى استثارة عصبية حقيقية تكون كافية لحدوث التغذية الراجعة والتي يمكن استخدامها في تصحيح المهارة عند محاولة الاداء في المستقبل .</a:t>
            </a:r>
            <a:r>
              <a:rPr lang="en-US" sz="2000" dirty="0"/>
              <a:t/>
            </a:r>
            <a:br>
              <a:rPr lang="en-US" sz="2000" dirty="0"/>
            </a:br>
            <a:r>
              <a:rPr lang="ar-IQ" sz="2000" b="1" dirty="0"/>
              <a:t>3- نظرية التعلم الرمزي:</a:t>
            </a:r>
            <a:r>
              <a:rPr lang="ar-IQ" sz="2000" dirty="0"/>
              <a:t> تؤكد على ان كل حركة تقوم بها في الحياة تم وضع رمز لها وطبعها في العقل فعند استرجاع المهارة عقليا فأننا نقوم بإعادة نسخ هذه المهارة وعند اداء الكثير من التدريب الذهني للحركة تصبح الية ويسهل الاداء .</a:t>
            </a:r>
            <a:r>
              <a:rPr lang="en-US" sz="2000" dirty="0"/>
              <a:t/>
            </a:r>
            <a:br>
              <a:rPr lang="en-US" sz="2000" dirty="0"/>
            </a:br>
            <a:r>
              <a:rPr lang="ar-IQ" sz="2000" dirty="0"/>
              <a:t>تساهم هذه النظرية في اعداد الممارس بما يلي</a:t>
            </a:r>
            <a:r>
              <a:rPr lang="en-US" sz="2000" dirty="0"/>
              <a:t/>
            </a:r>
            <a:br>
              <a:rPr lang="en-US" sz="2000" dirty="0"/>
            </a:br>
            <a:r>
              <a:rPr lang="ar-IQ" sz="2000" dirty="0"/>
              <a:t>1: امكانية استرجاع ابعاد المهارة </a:t>
            </a:r>
            <a:r>
              <a:rPr lang="en-US" sz="2000" dirty="0"/>
              <a:t/>
            </a:r>
            <a:br>
              <a:rPr lang="en-US" sz="2000" dirty="0"/>
            </a:br>
            <a:r>
              <a:rPr lang="ar-IQ" sz="2000" dirty="0"/>
              <a:t>2: الخصائص المميزة للمهارة </a:t>
            </a:r>
            <a:r>
              <a:rPr lang="en-US" sz="2000" dirty="0"/>
              <a:t/>
            </a:r>
            <a:br>
              <a:rPr lang="en-US" sz="2000" dirty="0"/>
            </a:br>
            <a:r>
              <a:rPr lang="ar-IQ" sz="2000" dirty="0"/>
              <a:t>3: تحديد اهداف المهارة </a:t>
            </a:r>
            <a:r>
              <a:rPr lang="en-US" sz="2000" dirty="0"/>
              <a:t/>
            </a:r>
            <a:br>
              <a:rPr lang="en-US" sz="2000" dirty="0"/>
            </a:br>
            <a:r>
              <a:rPr lang="ar-IQ" sz="2000" dirty="0"/>
              <a:t>4: التعرف على مشاكل الاداء </a:t>
            </a:r>
            <a:r>
              <a:rPr lang="en-US" sz="2000" dirty="0"/>
              <a:t/>
            </a:r>
            <a:br>
              <a:rPr lang="en-US" sz="2000" dirty="0"/>
            </a:br>
            <a:r>
              <a:rPr lang="ar-IQ" sz="2000" dirty="0"/>
              <a:t>5: الاجراءات المؤثرة في الاداء</a:t>
            </a:r>
            <a:r>
              <a:rPr lang="en-US" sz="2000" dirty="0"/>
              <a:t/>
            </a:r>
            <a:br>
              <a:rPr lang="en-US" sz="2000" dirty="0"/>
            </a:br>
            <a:r>
              <a:rPr lang="ar-IQ" sz="2000" dirty="0"/>
              <a:t>6: التخطيط لأداء المهارة </a:t>
            </a:r>
            <a:r>
              <a:rPr lang="en-US" sz="2000" dirty="0"/>
              <a:t/>
            </a:r>
            <a:br>
              <a:rPr lang="en-US" sz="2000" dirty="0"/>
            </a:br>
            <a:r>
              <a:rPr lang="ar-IQ" sz="2000" dirty="0"/>
              <a:t>وعند مرور هذه الابعاد على الجهاز العصبي المركزي تؤدي الى حدوث تطور في مستوى الاداء </a:t>
            </a:r>
            <a:r>
              <a:rPr lang="ar-IQ" sz="2000" dirty="0" err="1"/>
              <a:t>المهاري</a:t>
            </a:r>
            <a:r>
              <a:rPr lang="ar-IQ" sz="2000" dirty="0"/>
              <a:t>.</a:t>
            </a:r>
            <a:endParaRPr lang="en-US" sz="2000" dirty="0"/>
          </a:p>
        </p:txBody>
      </p:sp>
    </p:spTree>
    <p:extLst>
      <p:ext uri="{BB962C8B-B14F-4D97-AF65-F5344CB8AC3E}">
        <p14:creationId xmlns:p14="http://schemas.microsoft.com/office/powerpoint/2010/main" val="413669796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61</Words>
  <Application>Microsoft Office PowerPoint</Application>
  <PresentationFormat>عرض على الشاشة (3:4)‏</PresentationFormat>
  <Paragraphs>6</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جامعة البصرة كلية التربية البدنية وعلوم الرياضة الدراسات العليا   التدريب الذهني      اعداد   الأستاذ الدكتور   محمد عنيسي الكعبي   2018              </vt:lpstr>
      <vt:lpstr>التدريب الذهني  : هو عملية اداء المهارة كاملة ولكن بدون اشارات حسية الى العضلات المنظمة للأداء . وهو تصور المهارة ذهنيا واعادة هذا التصور لمرات عديدة بغية تخزين المهارة ذهنيا لرفع مستوى اداء المهارة او المحافظة عليها . وهو : عملية الاداء من خلال استخدام المهارات العقلية ومنها : التصور العقلي , التفكير , الاسترخاء والتنفس العميق , تركيز الانتباه ,محاكاة الذات او الايحاء الذاتي او التامل. ويعد التدريب الذهني نوع من التدريب الهادف للوصول الى حالة الاداء المثالي من خلال تطوير وتنمية المهارات العقلية مع القدرة على اعادة التكرار لتثبيت التحكم في الاداء .    وهو نشاط ذهني من شانه ان يساعد على نشاط حركي متكامل . وقد مرت تسمية التدريب الذهني بمراحل متعددة اذ اطلق عليه الاسترجاع وسمي بالتدريب المطلق وكذلك سمي بالتدريب التصوري تم تحولت التسمية الى التصور العقلي ثم الممارسة العقلية واخيرا تحول الى التدريب الذهني .   محتوى التدريب الذهني : يتضمن التدريب الذهني بعض الابعاد المهمة التي تشكل الاطار العام لهذا النوع من التدريب الذي يميزه عن غيره من التدريبات وتشمل : 1-التدريب الجيد على الاسترخاء . 2-استرجاع المهارة من الذاكرة . 3-التعرف على الصفات النفسية ( المهارات النفسية ). 4-التدريب على تركيز الانتباه والتصور الحركي . 5-التدريب على ابعاد الافكار الغريبة عن الموضوع . 6-محاولة التخلص من الاخطاء من خلال الاعادة والتكرار.</vt:lpstr>
      <vt:lpstr>انواع التدريب الذهني : 1-التدريب الذهني المباشر (الداخلي )  ومعناه ان الرياضي يقوم بتصور واستحضار المهارة التي قام بأدائها بنفسه ومن خلالها يستطيع ان يتدرب ذهنيا للوصل الى الاداء الافضل . وبعبارة اخرى ان اللاعب يستحضر الصورة الذهنية لأداء مهارات معينة اكتسبها وتعلمها ,فهي نابعة من داخلة وليس من الخارج . ومن خلال هذا التدريب يستطيع الرياضي التعرف على جميع العمليات المصاحبة للمهارة من شعور واحساس وانفعالات ومن ثم يستطيع اجراء تقييم للذات لغرض عزل السلبيات ومحاولة التخلص منها .   2التدريب الذهني غير المباشر (الخارجي )    ويتم من خلال مشاهدة الرياضي لمهارة معينة من الغير سواء كان مدرب او زميل او من خلال اجهزة العرض ويقوم الرياضي بخزن المهارة في ذهنه ثم يطبق التدريب الذهني عليها وذلك باسترجاعها وتكرارها والاستفادة منها بالشكل المطلوب    مجالات التدريب الذهني : 1-المجال البدني :وذلك من خلال الإعادة الذهنية للتمرينات التي تنمي الصفات البدنية والصفات الحركية . 2-المجال المهاري : يتم التدريب الذهني هنا باسترجاع المهارة التي قام بأدائها او شاهدها من قبل الغير فيقوم بتطبيقها ذهنيا وكما تقدم . 3-المجال الخططي :من خلال المستوى الذي يمتلكه الرياضي من القدرات العقلية يستطيع الرياضي ان يقوم بتطبيق الخطة المطلوبة ذهنيا كما لو كان داخل الملعب . 4-المجال النفسي :وهذا يعتمد بالدرجة الاساسية على نضوج المهارات النفسية ووضوحها عندها يستطيع ان يتدرب ذهنيا على المواقف النفسية المختلفة التي من الممكن ان يتعرض لها الرياضي اثناء </vt:lpstr>
      <vt:lpstr>الضغوط النفسية وتجاوز الانفعالات الزائدة من خلال تذكر مواقف سابقه استطاع هو او غيره ان يتجاوزها ,كذلك يستطيع ان يتدرب على مهارة الثقة بالنفس وهكذا. فالتدريب الذهني يسهم في اكتساب الكثير من الصفات الحسنة ويساعد على ترك الصفات السيئة  شروط التدريب الذهني : 1-الاتجاه الايجابي :اي انه لابد ان يكون الرياضي على قناعة تامة بالدور الذي سيساهم به التدريب الذهني في تطوير مستوى المهارة او المحافظة عليها وهذا الاتجاه الايجابي يساعد الرياضي على تحمل مشاق التدريب الذهني .   2-الاداء الصحيح :ومعناه ان يمارس الرياضي المهارة بصورة كاملة وبأداء صحيح حيث يساهم ذلك في تعميق العلاقة بين المثير والاستجابة الامر الذي يؤدي الى تحسين الاداء الحركي . 3-الايقاع الحركي :وهو التجانس في الاداء الذي يحصل عند اداء المهارة فلا بد ان يكون التدريب الذهني في نفس السرعة والايقاع الحركي للمهارة المطلوب تطويرها فاذا كانت السرعة بطيئة او تفوق سرعة المهارة فسوف يحصل خطا في الاداء .   4-الفروق الفردية في الذكاء :يحتاج التدريب الذهني الى مستوى عالي من الذكاء وكلما كان الرياضي يتمتع بدرجة عالية من الذكاء كانت الاستفادة من التدريب الذهني اكثر بخلاف اللاعب الذي يكون مستوى ذكاؤه بسيط فانه سوف يعاني اثناء التدريب الذهني لان التدريب الذهني يعتمد على عمليات عقلية معقدة . 5-الانتظام في التدريب :لا يختلف التدريب الذهني عن غيره من التدريبات في حاجته الى التواصل والانتظام وتتابع الفترات التدريبية وكلما كان التدريب الذهني منتظم ووفق برنامج مرسوم كانت نتائجه اكثر نجاحا واقرب الى تحقيق الاهداف المطلوبة .</vt:lpstr>
      <vt:lpstr>علاقة التدريب الذهني مع الخبرات الحسية السابقة  ان اكثر المحاولات في هذا المجال تركزت على العلاقة الظاهرية بين عملية التصور وعملية الاحساس . ان التصور يعتمد على الخبرات الحسية بغض النظر عن وجود المادة المطلوب تصورها .وقد درس الكثيرون مبدا التصور البصري وعلاقته بالخبرات الحسية السابقة .فبجانب المدخلات الحسية لغرض بناء صورة هناك ارتباط اخر يولد التصور وهي المعلومات الحسية المخزونة في الذاكرة. وعلى هذا الاساس فان التصور يعتمد على عمليتين : الصورة الخارجية والتي تدخل عن طريق الحواس . وما هو موجود في الذاكرة المخزونة والمرتبطة مع هذه الصورة . ان البحوث التي وجهت العناية في مجال التصور توصلت الى ان العمليات العصبية التي في مجموعة عصبية معينة تعطي لهذه المجموعة العصبية قدرة الاحساس بالتصور ونقل هذه الصورة الى مراكز عليا في الدماغ ومن خلال دراسات تحليل النشاط الكهربائي الفسيولوجي او عن طريق قياس جريان الدم في الدماغ اتضح ان مراكز الدماغ تتأثر بالجانبين (الاحساس والتصور) بالحجم نفسه فضلا عن ذلك كان المرضى الذين يعانون من بعض المشاكل الدماغية يعانون ايضا من تشوش في عملية التصور.   اهمية التدريب الذهني : 1.يدخل في عملية تعلم المهارة واتقانها. 2.يساهم في عزل التفكير عن كل ما لا يخص الاداء المطلوب 3.التدريب الذهني مهم جدا للناشئين واهمية هنا اكثر من المتقدمين 4.يساهم التدريب الذهني في ضبط الانفعالات كما مر.</vt:lpstr>
      <vt:lpstr>نظريات التدريب الذهني : 1-نظرية الاطار المرجعي :وهي تشير الى انه يجب على المتعلم ان يكون قادرا على فهم المهارة ككل اذا كان يود ان يحسن اداؤها . اي يجب ان يوجه انتباه المتعلم الى الاطار العام للمهارة اكثر من تفاصيلها . ومن هنا تأتي اهمية التدريب في كونه يمكن ان يسهم في مساعدة المتعلم على تكوين الاطار المرجعي العام للمهارة. 2- نظرية التنفس عصبية –عضلية : اي ان التدريب الذهني عبارة عن تفكير مرتبط عصبي عضلي . وتفسير هذه النظرية عند حدوث تأثير التدريب العقلي عند التصور العقلي للمهارة تحدث استثارة للعضلات المشاركة في هذه المهارة تؤدي الى استثارة عصبية حقيقية تكون كافية لحدوث التغذية الراجعة والتي يمكن استخدامها في تصحيح المهارة عند محاولة الاداء في المستقبل . 3- نظرية التعلم الرمزي: تؤكد على ان كل حركة تقوم بها في الحياة تم وضع رمز لها وطبعها في العقل فعند استرجاع المهارة عقليا فأننا نقوم بإعادة نسخ هذه المهارة وعند اداء الكثير من التدريب الذهني للحركة تصبح الية ويسهل الاداء . تساهم هذه النظرية في اعداد الممارس بما يلي 1: امكانية استرجاع ابعاد المهارة  2: الخصائص المميزة للمهارة  3: تحديد اهداف المهارة  4: التعرف على مشاكل الاداء  5: الاجراءات المؤثرة في الاداء 6: التخطيط لأداء المهارة  وعند مرور هذه الابعاد على الجهاز العصبي المركزي تؤدي الى حدوث تطور في مستوى الاداء المهاري.</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2o1O</dc:creator>
  <cp:lastModifiedBy>DR.Ahmed Saker 2o1O</cp:lastModifiedBy>
  <cp:revision>30</cp:revision>
  <dcterms:created xsi:type="dcterms:W3CDTF">2018-12-16T06:30:34Z</dcterms:created>
  <dcterms:modified xsi:type="dcterms:W3CDTF">2018-12-16T07:20:18Z</dcterms:modified>
</cp:coreProperties>
</file>